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2/8/13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Important Book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Susan Tegtmeyer </a:t>
            </a:r>
          </a:p>
          <a:p>
            <a:r>
              <a:rPr lang="en-US" dirty="0" smtClean="0"/>
              <a:t>C &amp; I 445 – March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810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portant boo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107" y="1278689"/>
            <a:ext cx="1266992" cy="17831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8105" y="3342105"/>
            <a:ext cx="389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78375" y="3529263"/>
            <a:ext cx="3352467" cy="30469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What is Important?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</a:p>
          <a:p>
            <a:r>
              <a:rPr lang="en-US" sz="1400" dirty="0" smtClean="0"/>
              <a:t>In this lesson, first grade students will listen to Margaret Brown Wise’s book, </a:t>
            </a:r>
            <a:r>
              <a:rPr lang="en-US" sz="1400" i="1" dirty="0" smtClean="0"/>
              <a:t>The Important Book</a:t>
            </a:r>
            <a:r>
              <a:rPr lang="en-US" sz="1400" dirty="0" smtClean="0"/>
              <a:t>.  They will use the structure of the book to create their own poems about what is important about butterflies.</a:t>
            </a:r>
            <a:endParaRPr lang="en-US" sz="1400" dirty="0"/>
          </a:p>
        </p:txBody>
      </p:sp>
      <p:pic>
        <p:nvPicPr>
          <p:cNvPr id="10" name="Picture 9" descr="butterflies multip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723" y="4005495"/>
            <a:ext cx="2048376" cy="12177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12105" y="1109579"/>
            <a:ext cx="4130842" cy="56323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What are the objectives?</a:t>
            </a:r>
          </a:p>
          <a:p>
            <a:pPr algn="ctr"/>
            <a:endParaRPr lang="en-US" b="1" dirty="0" smtClean="0">
              <a:solidFill>
                <a:srgbClr val="881A87"/>
              </a:solidFill>
            </a:endParaRPr>
          </a:p>
          <a:p>
            <a:r>
              <a:rPr lang="en-US" sz="1200" dirty="0"/>
              <a:t>Students will</a:t>
            </a:r>
            <a:r>
              <a:rPr lang="en-US" sz="1200" dirty="0" smtClean="0"/>
              <a:t>:</a:t>
            </a:r>
          </a:p>
          <a:p>
            <a:endParaRPr lang="en-US" sz="1200" dirty="0"/>
          </a:p>
          <a:p>
            <a:pPr lvl="0"/>
            <a:r>
              <a:rPr lang="en-US" sz="1200" dirty="0"/>
              <a:t>Demonstrate an understanding of text that is read to them by actively participating in a whole-class discussion about it</a:t>
            </a:r>
            <a:r>
              <a:rPr lang="en-US" sz="1200" dirty="0" smtClean="0"/>
              <a:t> </a:t>
            </a:r>
          </a:p>
          <a:p>
            <a:pPr lvl="0"/>
            <a:endParaRPr lang="en-US" sz="1200" dirty="0"/>
          </a:p>
          <a:p>
            <a:pPr lvl="0"/>
            <a:r>
              <a:rPr lang="en-US" sz="1200" dirty="0"/>
              <a:t>Compose a writing piece based on a specific text structure and topic</a:t>
            </a:r>
            <a:r>
              <a:rPr lang="en-US" sz="1200" dirty="0" smtClean="0"/>
              <a:t> </a:t>
            </a:r>
          </a:p>
          <a:p>
            <a:pPr lvl="0"/>
            <a:endParaRPr lang="en-US" sz="1200" dirty="0"/>
          </a:p>
          <a:p>
            <a:pPr lvl="0"/>
            <a:r>
              <a:rPr lang="en-US" sz="1200" dirty="0"/>
              <a:t>Develop inquiry/research skills by participating in the development of research questions and accessing</a:t>
            </a:r>
          </a:p>
          <a:p>
            <a:r>
              <a:rPr lang="en-US" sz="1200" dirty="0" smtClean="0"/>
              <a:t>pre</a:t>
            </a:r>
            <a:r>
              <a:rPr lang="en-US" sz="1200" dirty="0"/>
              <a:t>-determined websites to find the answers to their questions</a:t>
            </a:r>
            <a:r>
              <a:rPr lang="en-US" sz="1200" dirty="0" smtClean="0"/>
              <a:t> </a:t>
            </a:r>
          </a:p>
          <a:p>
            <a:endParaRPr lang="en-US" sz="1200" dirty="0"/>
          </a:p>
          <a:p>
            <a:pPr lvl="0"/>
            <a:r>
              <a:rPr lang="en-US" sz="1200" dirty="0"/>
              <a:t>Gain knowledge of a content area topic (in this case, butterflies) and demonstrate the ability to synthesize information through a writing assignment</a:t>
            </a:r>
            <a:r>
              <a:rPr lang="en-US" sz="1200" dirty="0" smtClean="0"/>
              <a:t> </a:t>
            </a:r>
          </a:p>
          <a:p>
            <a:pPr lvl="0"/>
            <a:endParaRPr lang="en-US" sz="1200" dirty="0"/>
          </a:p>
          <a:p>
            <a:pPr lvl="0"/>
            <a:r>
              <a:rPr lang="en-US" sz="1200" dirty="0"/>
              <a:t>Develop media literacy skills by accessing a variety of websites for the purposes of researching information about a topic 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00705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057" y="1206813"/>
            <a:ext cx="2997966" cy="54476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81A87"/>
                </a:solidFill>
              </a:rPr>
              <a:t>Evaluation</a:t>
            </a:r>
          </a:p>
          <a:p>
            <a:endParaRPr lang="en-US" sz="1200" b="1" dirty="0" smtClean="0">
              <a:solidFill>
                <a:srgbClr val="881A87"/>
              </a:solidFill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Participation checklist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Student Friendly Rubric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Assessment Rubric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Media Skills Conference</a:t>
            </a:r>
          </a:p>
          <a:p>
            <a:endParaRPr lang="en-US" sz="1200" dirty="0"/>
          </a:p>
          <a:p>
            <a:r>
              <a:rPr lang="en-US" b="1" dirty="0" smtClean="0">
                <a:solidFill>
                  <a:srgbClr val="881A87"/>
                </a:solidFill>
              </a:rPr>
              <a:t>Standards</a:t>
            </a:r>
            <a:r>
              <a:rPr lang="en-US" dirty="0" smtClean="0"/>
              <a:t> – </a:t>
            </a:r>
            <a:r>
              <a:rPr lang="en-US" sz="1200" dirty="0" smtClean="0"/>
              <a:t>various standards under these broad categories:</a:t>
            </a:r>
          </a:p>
          <a:p>
            <a:endParaRPr lang="en-US" sz="1200" dirty="0" smtClean="0"/>
          </a:p>
          <a:p>
            <a:r>
              <a:rPr lang="en-US" sz="1200" dirty="0" smtClean="0"/>
              <a:t>CC</a:t>
            </a:r>
            <a:r>
              <a:rPr lang="en-US" sz="1200" dirty="0"/>
              <a:t>.1.</a:t>
            </a:r>
            <a:r>
              <a:rPr lang="en-US" sz="1200" dirty="0" smtClean="0"/>
              <a:t>R.I.</a:t>
            </a:r>
            <a:r>
              <a:rPr lang="en-US" sz="1200" dirty="0"/>
              <a:t> </a:t>
            </a:r>
            <a:r>
              <a:rPr lang="en-US" sz="1200" dirty="0" smtClean="0"/>
              <a:t> Reading </a:t>
            </a:r>
            <a:r>
              <a:rPr lang="en-US" sz="1200" dirty="0"/>
              <a:t>Standards for Informational </a:t>
            </a:r>
            <a:r>
              <a:rPr lang="en-US" sz="1200" dirty="0" smtClean="0"/>
              <a:t>Text</a:t>
            </a:r>
          </a:p>
          <a:p>
            <a:r>
              <a:rPr lang="en-US" sz="1200" dirty="0" smtClean="0"/>
              <a:t>CC</a:t>
            </a:r>
            <a:r>
              <a:rPr lang="en-US" sz="1200" dirty="0"/>
              <a:t>.1.</a:t>
            </a:r>
            <a:r>
              <a:rPr lang="en-US" sz="1200" dirty="0" smtClean="0"/>
              <a:t>R.F  Reading </a:t>
            </a:r>
            <a:r>
              <a:rPr lang="en-US" sz="1200" dirty="0"/>
              <a:t>Standards: Foundational </a:t>
            </a:r>
            <a:r>
              <a:rPr lang="en-US" sz="1200" dirty="0" smtClean="0"/>
              <a:t>Skills</a:t>
            </a:r>
          </a:p>
          <a:p>
            <a:r>
              <a:rPr lang="en-US" sz="1200" dirty="0" smtClean="0"/>
              <a:t>CC</a:t>
            </a:r>
            <a:r>
              <a:rPr lang="en-US" sz="1200" dirty="0"/>
              <a:t>.1.</a:t>
            </a:r>
            <a:r>
              <a:rPr lang="en-US" sz="1200" dirty="0" smtClean="0"/>
              <a:t>W.  Writing Standards</a:t>
            </a:r>
          </a:p>
          <a:p>
            <a:r>
              <a:rPr lang="en-US" sz="1200" dirty="0" smtClean="0"/>
              <a:t>CC</a:t>
            </a:r>
            <a:r>
              <a:rPr lang="en-US" sz="1200" dirty="0"/>
              <a:t>.1.</a:t>
            </a:r>
            <a:r>
              <a:rPr lang="en-US" sz="1200" dirty="0" smtClean="0"/>
              <a:t>SL.  Speaking </a:t>
            </a:r>
            <a:r>
              <a:rPr lang="en-US" sz="1200" dirty="0"/>
              <a:t>and Listening </a:t>
            </a:r>
            <a:r>
              <a:rPr lang="en-US" sz="1200" dirty="0" smtClean="0"/>
              <a:t>Standards</a:t>
            </a:r>
          </a:p>
          <a:p>
            <a:r>
              <a:rPr lang="en-US" sz="1200" dirty="0" smtClean="0"/>
              <a:t>CC</a:t>
            </a:r>
            <a:r>
              <a:rPr lang="en-US" sz="1200" dirty="0"/>
              <a:t>.1.</a:t>
            </a:r>
            <a:r>
              <a:rPr lang="en-US" sz="1200" dirty="0" smtClean="0"/>
              <a:t>L.  Language Standards</a:t>
            </a:r>
            <a:endParaRPr lang="en-US" sz="1200" dirty="0"/>
          </a:p>
          <a:p>
            <a:endParaRPr lang="en-US" sz="1200" dirty="0"/>
          </a:p>
          <a:p>
            <a:r>
              <a:rPr lang="en-US" b="1" dirty="0" smtClean="0">
                <a:solidFill>
                  <a:srgbClr val="881A87"/>
                </a:solidFill>
              </a:rPr>
              <a:t>Collaboration</a:t>
            </a:r>
          </a:p>
          <a:p>
            <a:endParaRPr lang="en-US" sz="1200" b="1" dirty="0" smtClean="0">
              <a:solidFill>
                <a:srgbClr val="881A87"/>
              </a:solidFill>
            </a:endParaRPr>
          </a:p>
          <a:p>
            <a:r>
              <a:rPr lang="en-US" sz="1200" dirty="0" smtClean="0"/>
              <a:t>The media specialist will work with the classroom teachers.  The media specialist’s role will be to model lessons, bookmark websites, provide a book collection, conference with students, and assess student work.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40632" y="1617579"/>
            <a:ext cx="4745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2243" y="1333038"/>
            <a:ext cx="5648204" cy="510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124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158" y="1103234"/>
            <a:ext cx="6323263" cy="56478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8322" y="2933293"/>
            <a:ext cx="1898316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81A87"/>
                </a:solidFill>
              </a:rPr>
              <a:t>Evaluation</a:t>
            </a:r>
          </a:p>
          <a:p>
            <a:endParaRPr lang="en-US" dirty="0"/>
          </a:p>
          <a:p>
            <a:r>
              <a:rPr lang="en-US" sz="1200" dirty="0" smtClean="0"/>
              <a:t>This is the rubric that the media specialist and teacher will use to assess the student’s final projects.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93419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474" y="702138"/>
            <a:ext cx="5868737" cy="59152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4525" y="2152315"/>
            <a:ext cx="2219158" cy="25853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81A87"/>
                </a:solidFill>
              </a:rPr>
              <a:t>Conferencing</a:t>
            </a:r>
          </a:p>
          <a:p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00"/>
                </a:solidFill>
              </a:rPr>
              <a:t>This is the form the media specialist will use to conference with students about their research.  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00"/>
                </a:solidFill>
              </a:rPr>
              <a:t>Goal is to help students understand what Internet bookmarks are and for students to check the accuracy of the facts they find.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40027"/>
      </p:ext>
    </p:extLst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105</TotalTime>
  <Words>338</Words>
  <Application>Microsoft Macintosh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Sky</vt:lpstr>
      <vt:lpstr>The Important Book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Important Book</dc:title>
  <dc:creator>Susan Tegtmeyer</dc:creator>
  <cp:lastModifiedBy>Susan Tegtmeyer</cp:lastModifiedBy>
  <cp:revision>7</cp:revision>
  <dcterms:created xsi:type="dcterms:W3CDTF">2013-02-07T21:20:25Z</dcterms:created>
  <dcterms:modified xsi:type="dcterms:W3CDTF">2013-02-08T20:02:10Z</dcterms:modified>
</cp:coreProperties>
</file>